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3" r:id="rId3"/>
    <p:sldId id="264" r:id="rId4"/>
    <p:sldId id="268" r:id="rId5"/>
    <p:sldId id="257" r:id="rId6"/>
    <p:sldId id="258" r:id="rId7"/>
    <p:sldId id="259" r:id="rId8"/>
    <p:sldId id="260" r:id="rId9"/>
    <p:sldId id="261" r:id="rId10"/>
    <p:sldId id="262"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p:restoredTop sz="94729"/>
  </p:normalViewPr>
  <p:slideViewPr>
    <p:cSldViewPr snapToGrid="0" snapToObjects="1">
      <p:cViewPr varScale="1">
        <p:scale>
          <a:sx n="90" d="100"/>
          <a:sy n="90" d="100"/>
        </p:scale>
        <p:origin x="3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Rediger teksttypografien i masteren
Andet niveau
Tredje niveau
Fjerde niveau
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da-DK"/>
              <a:t>Rediger teksttypografien i masteren
Andet niveau
Tredje niveau
Fjerde niveau
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Rediger teksttypografien i masteren
Andet niveau
Tredje niveau
Fjerde niveau
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dirty="0"/>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Rediger teksttypografien i masteren
Andet niveau
Tredje niveau
Fjerde niveau
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9" name="Date Placeholder 8"/>
          <p:cNvSpPr>
            <a:spLocks noGrp="1"/>
          </p:cNvSpPr>
          <p:nvPr>
            <p:ph type="dt" sz="half" idx="10"/>
          </p:nvPr>
        </p:nvSpPr>
        <p:spPr/>
        <p:txBody>
          <a:bodyPr/>
          <a:lstStyle/>
          <a:p>
            <a:fld id="{D1BE4249-C0D0-4B06-8692-E8BB871AF643}" type="datetimeFigureOut">
              <a:rPr lang="en-US" dirty="0"/>
              <a:t>8/15/2020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C16D2D-629C-C04C-8B8A-09BBA6A687DD}"/>
              </a:ext>
            </a:extLst>
          </p:cNvPr>
          <p:cNvSpPr>
            <a:spLocks noGrp="1"/>
          </p:cNvSpPr>
          <p:nvPr>
            <p:ph type="ctrTitle"/>
          </p:nvPr>
        </p:nvSpPr>
        <p:spPr>
          <a:solidFill>
            <a:srgbClr val="FFFF00"/>
          </a:solidFill>
        </p:spPr>
        <p:txBody>
          <a:bodyPr>
            <a:normAutofit/>
          </a:bodyPr>
          <a:lstStyle/>
          <a:p>
            <a:r>
              <a:rPr lang="da-DK" dirty="0"/>
              <a:t>KAPACITETSANALYSE</a:t>
            </a:r>
            <a:br>
              <a:rPr lang="da-DK" dirty="0"/>
            </a:br>
            <a:r>
              <a:rPr lang="da-DK" dirty="0"/>
              <a:t>ANBEFALINGER OG HANDLINGER</a:t>
            </a:r>
          </a:p>
        </p:txBody>
      </p:sp>
      <p:sp>
        <p:nvSpPr>
          <p:cNvPr id="3" name="Undertitel 2">
            <a:extLst>
              <a:ext uri="{FF2B5EF4-FFF2-40B4-BE49-F238E27FC236}">
                <a16:creationId xmlns:a16="http://schemas.microsoft.com/office/drawing/2014/main" id="{E78EDCC4-42AB-874F-AC00-D50AADDD99F1}"/>
              </a:ext>
            </a:extLst>
          </p:cNvPr>
          <p:cNvSpPr>
            <a:spLocks noGrp="1"/>
          </p:cNvSpPr>
          <p:nvPr>
            <p:ph type="subTitle" idx="1"/>
          </p:nvPr>
        </p:nvSpPr>
        <p:spPr/>
        <p:txBody>
          <a:bodyPr/>
          <a:lstStyle/>
          <a:p>
            <a:r>
              <a:rPr lang="da-DK" dirty="0"/>
              <a:t>AUGUST 2020</a:t>
            </a:r>
          </a:p>
        </p:txBody>
      </p:sp>
    </p:spTree>
    <p:extLst>
      <p:ext uri="{BB962C8B-B14F-4D97-AF65-F5344CB8AC3E}">
        <p14:creationId xmlns:p14="http://schemas.microsoft.com/office/powerpoint/2010/main" val="48657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BDA919-0D13-F046-87B2-6EC7EF90BC20}"/>
              </a:ext>
            </a:extLst>
          </p:cNvPr>
          <p:cNvSpPr>
            <a:spLocks noGrp="1"/>
          </p:cNvSpPr>
          <p:nvPr>
            <p:ph type="title"/>
          </p:nvPr>
        </p:nvSpPr>
        <p:spPr>
          <a:xfrm>
            <a:off x="2231136" y="245327"/>
            <a:ext cx="7729728" cy="1170878"/>
          </a:xfrm>
          <a:solidFill>
            <a:srgbClr val="FFFF00"/>
          </a:solidFill>
        </p:spPr>
        <p:txBody>
          <a:bodyPr/>
          <a:lstStyle/>
          <a:p>
            <a:r>
              <a:rPr lang="da-DK" dirty="0"/>
              <a:t>ANDRE TING</a:t>
            </a:r>
          </a:p>
        </p:txBody>
      </p:sp>
      <p:sp>
        <p:nvSpPr>
          <p:cNvPr id="3" name="Pladsholder til indhold 2">
            <a:extLst>
              <a:ext uri="{FF2B5EF4-FFF2-40B4-BE49-F238E27FC236}">
                <a16:creationId xmlns:a16="http://schemas.microsoft.com/office/drawing/2014/main" id="{C0AF1BC5-DE98-AC46-A717-3A7D8105AC3D}"/>
              </a:ext>
            </a:extLst>
          </p:cNvPr>
          <p:cNvSpPr>
            <a:spLocks noGrp="1"/>
          </p:cNvSpPr>
          <p:nvPr>
            <p:ph sz="half" idx="1"/>
          </p:nvPr>
        </p:nvSpPr>
        <p:spPr>
          <a:xfrm>
            <a:off x="1581912" y="1723644"/>
            <a:ext cx="4271771" cy="4587946"/>
          </a:xfrm>
        </p:spPr>
        <p:txBody>
          <a:bodyPr>
            <a:noAutofit/>
          </a:bodyPr>
          <a:lstStyle/>
          <a:p>
            <a:r>
              <a:rPr lang="en-US" sz="2000" dirty="0" err="1"/>
              <a:t>SuG</a:t>
            </a:r>
            <a:r>
              <a:rPr lang="en-US" sz="2000" dirty="0"/>
              <a:t> </a:t>
            </a:r>
            <a:r>
              <a:rPr lang="en-US" sz="2000" dirty="0" err="1"/>
              <a:t>skal</a:t>
            </a:r>
            <a:r>
              <a:rPr lang="en-US" sz="2000" dirty="0"/>
              <a:t> </a:t>
            </a:r>
            <a:r>
              <a:rPr lang="en-US" sz="2000" dirty="0" err="1"/>
              <a:t>udvikle</a:t>
            </a:r>
            <a:r>
              <a:rPr lang="en-US" sz="2000" dirty="0"/>
              <a:t> </a:t>
            </a:r>
            <a:r>
              <a:rPr lang="en-US" sz="2000" dirty="0" err="1"/>
              <a:t>en</a:t>
            </a:r>
            <a:r>
              <a:rPr lang="en-US" sz="2000" dirty="0"/>
              <a:t> mere </a:t>
            </a:r>
            <a:r>
              <a:rPr lang="en-US" sz="2000" dirty="0" err="1"/>
              <a:t>klar</a:t>
            </a:r>
            <a:r>
              <a:rPr lang="en-US" sz="2000" dirty="0"/>
              <a:t> </a:t>
            </a:r>
            <a:r>
              <a:rPr lang="en-US" sz="2000" dirty="0" err="1"/>
              <a:t>synergi</a:t>
            </a:r>
            <a:r>
              <a:rPr lang="en-US" sz="2000" dirty="0"/>
              <a:t> </a:t>
            </a:r>
            <a:r>
              <a:rPr lang="en-US" sz="2000" dirty="0" err="1"/>
              <a:t>mellem</a:t>
            </a:r>
            <a:r>
              <a:rPr lang="en-US" sz="2000" dirty="0"/>
              <a:t> </a:t>
            </a:r>
            <a:r>
              <a:rPr lang="en-US" sz="2000" dirty="0" err="1"/>
              <a:t>projekterne</a:t>
            </a:r>
            <a:endParaRPr lang="en-US" sz="2000" dirty="0"/>
          </a:p>
          <a:p>
            <a:endParaRPr lang="en-US" sz="2000" dirty="0"/>
          </a:p>
          <a:p>
            <a:r>
              <a:rPr lang="en-US" sz="2000" dirty="0" err="1"/>
              <a:t>SuG</a:t>
            </a:r>
            <a:r>
              <a:rPr lang="en-US" sz="2000" dirty="0"/>
              <a:t> </a:t>
            </a:r>
            <a:r>
              <a:rPr lang="en-US" sz="2000" dirty="0" err="1"/>
              <a:t>skal</a:t>
            </a:r>
            <a:r>
              <a:rPr lang="en-US" sz="2000" dirty="0"/>
              <a:t> </a:t>
            </a:r>
            <a:r>
              <a:rPr lang="en-US" sz="2000" dirty="0" err="1"/>
              <a:t>sikre</a:t>
            </a:r>
            <a:r>
              <a:rPr lang="en-US" sz="2000" dirty="0"/>
              <a:t> at den </a:t>
            </a:r>
            <a:r>
              <a:rPr lang="en-US" sz="2000" dirty="0" err="1"/>
              <a:t>gode</a:t>
            </a:r>
            <a:r>
              <a:rPr lang="en-US" sz="2000" dirty="0"/>
              <a:t> </a:t>
            </a:r>
            <a:r>
              <a:rPr lang="en-US" sz="2000" dirty="0" err="1"/>
              <a:t>finansielle</a:t>
            </a:r>
            <a:r>
              <a:rPr lang="en-US" sz="2000" dirty="0"/>
              <a:t> </a:t>
            </a:r>
            <a:r>
              <a:rPr lang="en-US" sz="2000" dirty="0" err="1"/>
              <a:t>styring</a:t>
            </a:r>
            <a:r>
              <a:rPr lang="en-US" sz="2000" dirty="0"/>
              <a:t> </a:t>
            </a:r>
            <a:r>
              <a:rPr lang="en-US" sz="2000" dirty="0" err="1"/>
              <a:t>bevares</a:t>
            </a:r>
            <a:endParaRPr lang="en-US" sz="2000" dirty="0"/>
          </a:p>
          <a:p>
            <a:endParaRPr lang="en-US" sz="2000" dirty="0"/>
          </a:p>
          <a:p>
            <a:endParaRPr lang="en-US" sz="2000" dirty="0"/>
          </a:p>
          <a:p>
            <a:r>
              <a:rPr lang="da-DK" sz="2000" dirty="0" err="1"/>
              <a:t>SuG</a:t>
            </a:r>
            <a:r>
              <a:rPr lang="da-DK" sz="2000" dirty="0"/>
              <a:t> skal udvikle en politik for at hindre </a:t>
            </a:r>
            <a:r>
              <a:rPr lang="da-DK" sz="2000" dirty="0" err="1"/>
              <a:t>sexuelt</a:t>
            </a:r>
            <a:r>
              <a:rPr lang="da-DK" sz="2000" dirty="0"/>
              <a:t> misbrug</a:t>
            </a:r>
          </a:p>
          <a:p>
            <a:endParaRPr lang="da-DK" sz="2000" dirty="0"/>
          </a:p>
          <a:p>
            <a:r>
              <a:rPr lang="en-US" sz="2000" dirty="0" err="1"/>
              <a:t>SuG</a:t>
            </a:r>
            <a:r>
              <a:rPr lang="en-US" sz="2000" dirty="0"/>
              <a:t> </a:t>
            </a:r>
            <a:r>
              <a:rPr lang="en-US" sz="2000" dirty="0" err="1"/>
              <a:t>skal</a:t>
            </a:r>
            <a:r>
              <a:rPr lang="en-US" sz="2000" dirty="0"/>
              <a:t> </a:t>
            </a:r>
            <a:r>
              <a:rPr lang="en-US" sz="2000" dirty="0" err="1"/>
              <a:t>udvikle</a:t>
            </a:r>
            <a:r>
              <a:rPr lang="en-US" sz="2000" dirty="0"/>
              <a:t> </a:t>
            </a:r>
            <a:r>
              <a:rPr lang="en-US" sz="2000" dirty="0" err="1"/>
              <a:t>en</a:t>
            </a:r>
            <a:r>
              <a:rPr lang="en-US" sz="2000" dirty="0"/>
              <a:t> </a:t>
            </a:r>
            <a:r>
              <a:rPr lang="en-US" sz="2000" dirty="0" err="1"/>
              <a:t>antikorruptionspolitik</a:t>
            </a:r>
            <a:endParaRPr lang="da-DK" sz="2000" dirty="0"/>
          </a:p>
        </p:txBody>
      </p:sp>
      <p:sp>
        <p:nvSpPr>
          <p:cNvPr id="4" name="Pladsholder til indhold 3">
            <a:extLst>
              <a:ext uri="{FF2B5EF4-FFF2-40B4-BE49-F238E27FC236}">
                <a16:creationId xmlns:a16="http://schemas.microsoft.com/office/drawing/2014/main" id="{B6FCC687-B7B7-7F4D-BBA5-1C4CB839882D}"/>
              </a:ext>
            </a:extLst>
          </p:cNvPr>
          <p:cNvSpPr>
            <a:spLocks noGrp="1"/>
          </p:cNvSpPr>
          <p:nvPr>
            <p:ph sz="half" idx="2"/>
          </p:nvPr>
        </p:nvSpPr>
        <p:spPr>
          <a:xfrm>
            <a:off x="6260256" y="1723644"/>
            <a:ext cx="4270247" cy="4732912"/>
          </a:xfrm>
        </p:spPr>
        <p:txBody>
          <a:bodyPr>
            <a:noAutofit/>
          </a:bodyPr>
          <a:lstStyle/>
          <a:p>
            <a:r>
              <a:rPr lang="da-DK" dirty="0"/>
              <a:t>Fokus på </a:t>
            </a:r>
            <a:r>
              <a:rPr lang="da-DK" dirty="0" err="1"/>
              <a:t>low</a:t>
            </a:r>
            <a:r>
              <a:rPr lang="da-DK" dirty="0"/>
              <a:t> </a:t>
            </a:r>
            <a:r>
              <a:rPr lang="da-DK" dirty="0" err="1"/>
              <a:t>cost</a:t>
            </a:r>
            <a:r>
              <a:rPr lang="da-DK" dirty="0"/>
              <a:t>, hjælp til selvhjælp, indkomstskabelse, bæredygtighed, træning og uddannelse, fortalervirksomhed</a:t>
            </a:r>
          </a:p>
          <a:p>
            <a:r>
              <a:rPr lang="en-GB" dirty="0"/>
              <a:t>PG-</a:t>
            </a:r>
            <a:r>
              <a:rPr lang="en-GB" dirty="0" err="1"/>
              <a:t>medlemmer</a:t>
            </a:r>
            <a:r>
              <a:rPr lang="en-GB" dirty="0"/>
              <a:t> </a:t>
            </a:r>
            <a:r>
              <a:rPr lang="en-GB" dirty="0" err="1"/>
              <a:t>bør</a:t>
            </a:r>
            <a:r>
              <a:rPr lang="en-GB" dirty="0"/>
              <a:t> </a:t>
            </a:r>
            <a:r>
              <a:rPr lang="en-GB" dirty="0" err="1"/>
              <a:t>løbende</a:t>
            </a:r>
            <a:r>
              <a:rPr lang="en-GB" dirty="0"/>
              <a:t> </a:t>
            </a:r>
            <a:r>
              <a:rPr lang="en-GB" dirty="0" err="1"/>
              <a:t>følge</a:t>
            </a:r>
            <a:r>
              <a:rPr lang="en-GB" dirty="0"/>
              <a:t> </a:t>
            </a:r>
            <a:r>
              <a:rPr lang="en-GB" dirty="0" err="1"/>
              <a:t>kurser</a:t>
            </a:r>
            <a:r>
              <a:rPr lang="en-GB" dirty="0"/>
              <a:t> </a:t>
            </a:r>
            <a:r>
              <a:rPr lang="en-GB" dirty="0" err="1"/>
              <a:t>internt</a:t>
            </a:r>
            <a:r>
              <a:rPr lang="en-GB" dirty="0"/>
              <a:t> </a:t>
            </a:r>
            <a:r>
              <a:rPr lang="en-GB" dirty="0" err="1"/>
              <a:t>eller</a:t>
            </a:r>
            <a:r>
              <a:rPr lang="en-GB" dirty="0"/>
              <a:t> </a:t>
            </a:r>
            <a:r>
              <a:rPr lang="en-GB" dirty="0" err="1"/>
              <a:t>f.eks</a:t>
            </a:r>
            <a:r>
              <a:rPr lang="en-GB" dirty="0"/>
              <a:t> </a:t>
            </a:r>
            <a:r>
              <a:rPr lang="en-GB" dirty="0" err="1"/>
              <a:t>hos</a:t>
            </a:r>
            <a:r>
              <a:rPr lang="en-GB" dirty="0"/>
              <a:t> CISU</a:t>
            </a:r>
          </a:p>
          <a:p>
            <a:r>
              <a:rPr lang="en-GB" dirty="0"/>
              <a:t>Der </a:t>
            </a:r>
            <a:r>
              <a:rPr lang="en-GB" dirty="0" err="1"/>
              <a:t>arrangeres</a:t>
            </a:r>
            <a:r>
              <a:rPr lang="en-GB" dirty="0"/>
              <a:t> </a:t>
            </a:r>
            <a:r>
              <a:rPr lang="en-GB" dirty="0" err="1"/>
              <a:t>årlige</a:t>
            </a:r>
            <a:r>
              <a:rPr lang="en-GB" dirty="0"/>
              <a:t> </a:t>
            </a:r>
            <a:r>
              <a:rPr lang="en-GB" dirty="0" err="1"/>
              <a:t>kurser</a:t>
            </a:r>
            <a:r>
              <a:rPr lang="en-GB" dirty="0"/>
              <a:t> </a:t>
            </a:r>
            <a:r>
              <a:rPr lang="en-GB" dirty="0" err="1"/>
              <a:t>i</a:t>
            </a:r>
            <a:r>
              <a:rPr lang="en-GB" dirty="0"/>
              <a:t> </a:t>
            </a:r>
            <a:r>
              <a:rPr lang="en-GB" dirty="0" err="1"/>
              <a:t>f.eks</a:t>
            </a:r>
            <a:r>
              <a:rPr lang="en-GB" dirty="0"/>
              <a:t>. </a:t>
            </a:r>
            <a:r>
              <a:rPr lang="en-GB" dirty="0" err="1"/>
              <a:t>ProArk</a:t>
            </a:r>
            <a:r>
              <a:rPr lang="en-GB" dirty="0"/>
              <a:t>, </a:t>
            </a:r>
            <a:r>
              <a:rPr lang="en-GB" dirty="0" err="1"/>
              <a:t>budgetudarbejdelse</a:t>
            </a:r>
            <a:r>
              <a:rPr lang="en-GB" dirty="0"/>
              <a:t> </a:t>
            </a:r>
            <a:r>
              <a:rPr lang="en-GB" dirty="0" err="1"/>
              <a:t>og</a:t>
            </a:r>
            <a:r>
              <a:rPr lang="en-GB" dirty="0"/>
              <a:t> CISU guidelines</a:t>
            </a:r>
          </a:p>
          <a:p>
            <a:endParaRPr lang="en-GB" dirty="0"/>
          </a:p>
          <a:p>
            <a:r>
              <a:rPr lang="en-GB" dirty="0" err="1"/>
              <a:t>SuG</a:t>
            </a:r>
            <a:r>
              <a:rPr lang="en-GB" dirty="0"/>
              <a:t> </a:t>
            </a:r>
            <a:r>
              <a:rPr lang="en-GB" dirty="0" err="1"/>
              <a:t>følger</a:t>
            </a:r>
            <a:r>
              <a:rPr lang="en-GB" dirty="0"/>
              <a:t> </a:t>
            </a:r>
            <a:r>
              <a:rPr lang="en-GB" dirty="0" err="1"/>
              <a:t>Danidas</a:t>
            </a:r>
            <a:r>
              <a:rPr lang="en-GB" dirty="0"/>
              <a:t> </a:t>
            </a:r>
            <a:r>
              <a:rPr lang="en-GB" dirty="0" err="1"/>
              <a:t>politik</a:t>
            </a:r>
            <a:r>
              <a:rPr lang="en-GB" dirty="0"/>
              <a:t>. </a:t>
            </a:r>
            <a:r>
              <a:rPr lang="en-GB" dirty="0" err="1"/>
              <a:t>Skal</a:t>
            </a:r>
            <a:r>
              <a:rPr lang="en-GB" dirty="0"/>
              <a:t> med </a:t>
            </a:r>
            <a:r>
              <a:rPr lang="en-GB" dirty="0" err="1"/>
              <a:t>i</a:t>
            </a:r>
            <a:r>
              <a:rPr lang="en-GB" dirty="0"/>
              <a:t> MOU</a:t>
            </a:r>
          </a:p>
          <a:p>
            <a:endParaRPr lang="en-GB" dirty="0"/>
          </a:p>
          <a:p>
            <a:r>
              <a:rPr lang="en-GB" dirty="0" err="1"/>
              <a:t>SuG</a:t>
            </a:r>
            <a:r>
              <a:rPr lang="en-GB" dirty="0"/>
              <a:t> </a:t>
            </a:r>
            <a:r>
              <a:rPr lang="en-GB" dirty="0" err="1"/>
              <a:t>følger</a:t>
            </a:r>
            <a:r>
              <a:rPr lang="en-GB" dirty="0"/>
              <a:t> </a:t>
            </a:r>
            <a:r>
              <a:rPr lang="en-GB" dirty="0" err="1"/>
              <a:t>Danidas</a:t>
            </a:r>
            <a:r>
              <a:rPr lang="en-GB" dirty="0"/>
              <a:t> </a:t>
            </a:r>
            <a:r>
              <a:rPr lang="en-GB" dirty="0" err="1"/>
              <a:t>politik</a:t>
            </a:r>
            <a:r>
              <a:rPr lang="en-GB" dirty="0"/>
              <a:t>. </a:t>
            </a:r>
            <a:r>
              <a:rPr lang="en-GB" dirty="0" err="1"/>
              <a:t>Skal</a:t>
            </a:r>
            <a:r>
              <a:rPr lang="en-GB" dirty="0"/>
              <a:t> med I MOU</a:t>
            </a:r>
          </a:p>
          <a:p>
            <a:endParaRPr lang="en-GB" dirty="0"/>
          </a:p>
          <a:p>
            <a:pPr marL="0" indent="0">
              <a:buNone/>
            </a:pPr>
            <a:r>
              <a:rPr lang="en-GB" dirty="0"/>
              <a:t> </a:t>
            </a:r>
            <a:endParaRPr lang="da-DK" dirty="0"/>
          </a:p>
        </p:txBody>
      </p:sp>
    </p:spTree>
    <p:extLst>
      <p:ext uri="{BB962C8B-B14F-4D97-AF65-F5344CB8AC3E}">
        <p14:creationId xmlns:p14="http://schemas.microsoft.com/office/powerpoint/2010/main" val="220890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51F103-4103-E545-9B35-A5ADA17A0E54}"/>
              </a:ext>
            </a:extLst>
          </p:cNvPr>
          <p:cNvSpPr>
            <a:spLocks noGrp="1"/>
          </p:cNvSpPr>
          <p:nvPr>
            <p:ph type="title"/>
          </p:nvPr>
        </p:nvSpPr>
        <p:spPr>
          <a:solidFill>
            <a:srgbClr val="FFFF00"/>
          </a:solidFill>
        </p:spPr>
        <p:txBody>
          <a:bodyPr/>
          <a:lstStyle/>
          <a:p>
            <a:r>
              <a:rPr lang="da-DK" dirty="0"/>
              <a:t>CISU SAFEGUARDING</a:t>
            </a:r>
          </a:p>
        </p:txBody>
      </p:sp>
      <p:sp>
        <p:nvSpPr>
          <p:cNvPr id="3" name="Pladsholder til indhold 2">
            <a:extLst>
              <a:ext uri="{FF2B5EF4-FFF2-40B4-BE49-F238E27FC236}">
                <a16:creationId xmlns:a16="http://schemas.microsoft.com/office/drawing/2014/main" id="{3AD66FE1-1C73-2449-BE91-51F683B7BDEE}"/>
              </a:ext>
            </a:extLst>
          </p:cNvPr>
          <p:cNvSpPr>
            <a:spLocks noGrp="1"/>
          </p:cNvSpPr>
          <p:nvPr>
            <p:ph idx="1"/>
          </p:nvPr>
        </p:nvSpPr>
        <p:spPr/>
        <p:txBody>
          <a:bodyPr/>
          <a:lstStyle/>
          <a:p>
            <a:r>
              <a:rPr lang="da-DK" dirty="0"/>
              <a:t>Alle mennesker har ret til et liv fri for seksuel krænkelse, udnyttelse og magtmisbrug. </a:t>
            </a:r>
            <a:r>
              <a:rPr lang="da-DK" dirty="0" err="1"/>
              <a:t>CISUs</a:t>
            </a:r>
            <a:r>
              <a:rPr lang="da-DK"/>
              <a:t> nul-tolerance </a:t>
            </a:r>
            <a:r>
              <a:rPr lang="da-DK" dirty="0"/>
              <a:t>overfor dette er lovfæstet i den danske strafferet. CISU tolererer ikke seksuel krænkelse, udnyttelse eller magtmisbrug, hverken internt eller eksternt blandt alle, der er associeret med vores arbejde. Derfor fokuserer CISU på, at alle dele af vores organisation aktivt bidrager til beskyttelse af de mennesker, som er i berøring med CISU, direkte eller indirekte gennem vores medlemsorganisationer, bevillingshavere og samarbejdspartnere.</a:t>
            </a:r>
          </a:p>
          <a:p>
            <a:endParaRPr lang="da-DK" dirty="0"/>
          </a:p>
        </p:txBody>
      </p:sp>
    </p:spTree>
    <p:extLst>
      <p:ext uri="{BB962C8B-B14F-4D97-AF65-F5344CB8AC3E}">
        <p14:creationId xmlns:p14="http://schemas.microsoft.com/office/powerpoint/2010/main" val="154092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9B0C29-C2FF-0440-8E6A-29EBD1CF60EB}"/>
              </a:ext>
            </a:extLst>
          </p:cNvPr>
          <p:cNvSpPr>
            <a:spLocks noGrp="1"/>
          </p:cNvSpPr>
          <p:nvPr>
            <p:ph type="title"/>
          </p:nvPr>
        </p:nvSpPr>
        <p:spPr>
          <a:solidFill>
            <a:srgbClr val="FFFF00"/>
          </a:solidFill>
        </p:spPr>
        <p:txBody>
          <a:bodyPr/>
          <a:lstStyle/>
          <a:p>
            <a:r>
              <a:rPr lang="da-DK"/>
              <a:t>SaMMENFATNING</a:t>
            </a:r>
            <a:endParaRPr lang="da-DK" dirty="0"/>
          </a:p>
        </p:txBody>
      </p:sp>
      <p:sp>
        <p:nvSpPr>
          <p:cNvPr id="3" name="Pladsholder til indhold 2">
            <a:extLst>
              <a:ext uri="{FF2B5EF4-FFF2-40B4-BE49-F238E27FC236}">
                <a16:creationId xmlns:a16="http://schemas.microsoft.com/office/drawing/2014/main" id="{7BEA6AE4-DC21-0A46-9A28-0D59C20F33B5}"/>
              </a:ext>
            </a:extLst>
          </p:cNvPr>
          <p:cNvSpPr>
            <a:spLocks noGrp="1"/>
          </p:cNvSpPr>
          <p:nvPr>
            <p:ph idx="1"/>
          </p:nvPr>
        </p:nvSpPr>
        <p:spPr/>
        <p:txBody>
          <a:bodyPr/>
          <a:lstStyle/>
          <a:p>
            <a:r>
              <a:rPr lang="da-DK" dirty="0"/>
              <a:t>BESTYRELSEN har besluttet Scenarie C og en projektprioriteringsstrategi. Udsendes til GF</a:t>
            </a:r>
          </a:p>
          <a:p>
            <a:r>
              <a:rPr lang="da-DK" dirty="0"/>
              <a:t>UNDER UDARBEJDELSE</a:t>
            </a:r>
          </a:p>
          <a:p>
            <a:r>
              <a:rPr lang="da-DK" dirty="0"/>
              <a:t>Bestyrelsen og PU arbejder med en ny procedure for udarbejdelse af projekter</a:t>
            </a:r>
          </a:p>
          <a:p>
            <a:r>
              <a:rPr lang="da-DK" dirty="0"/>
              <a:t>Der er udarbejdet forslag til strategier for de to søjler: Miljø, Klima, Landbrug og Børn, Unge, Uddannelse. Udsendes til GF</a:t>
            </a:r>
          </a:p>
          <a:p>
            <a:r>
              <a:rPr lang="da-DK" dirty="0"/>
              <a:t>Der er udarbejdet forslag til kommunikationsstrategi</a:t>
            </a:r>
          </a:p>
          <a:p>
            <a:endParaRPr lang="da-DK" dirty="0"/>
          </a:p>
          <a:p>
            <a:pPr marL="0" indent="0">
              <a:buNone/>
            </a:pPr>
            <a:endParaRPr lang="da-DK" dirty="0"/>
          </a:p>
        </p:txBody>
      </p:sp>
    </p:spTree>
    <p:extLst>
      <p:ext uri="{BB962C8B-B14F-4D97-AF65-F5344CB8AC3E}">
        <p14:creationId xmlns:p14="http://schemas.microsoft.com/office/powerpoint/2010/main" val="79842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00"/>
          </a:solidFill>
        </p:spPr>
        <p:txBody>
          <a:bodyPr/>
          <a:lstStyle/>
          <a:p>
            <a:r>
              <a:rPr lang="da-DK" dirty="0"/>
              <a:t>TRE SCENARIER. A</a:t>
            </a:r>
            <a:br>
              <a:rPr lang="da-DK" dirty="0"/>
            </a:br>
            <a:r>
              <a:rPr lang="da-DK" dirty="0"/>
              <a:t>KONSULENTEN</a:t>
            </a:r>
          </a:p>
        </p:txBody>
      </p:sp>
      <p:sp>
        <p:nvSpPr>
          <p:cNvPr id="3" name="Pladsholder til indhold 2"/>
          <p:cNvSpPr>
            <a:spLocks noGrp="1"/>
          </p:cNvSpPr>
          <p:nvPr>
            <p:ph sz="half" idx="1"/>
          </p:nvPr>
        </p:nvSpPr>
        <p:spPr>
          <a:xfrm>
            <a:off x="1581912" y="2638044"/>
            <a:ext cx="4271771" cy="3527978"/>
          </a:xfrm>
        </p:spPr>
        <p:txBody>
          <a:bodyPr/>
          <a:lstStyle/>
          <a:p>
            <a:pPr marL="0" indent="0">
              <a:buNone/>
            </a:pPr>
            <a:r>
              <a:rPr lang="da-DK" sz="2400" dirty="0"/>
              <a:t>Scenarie A. Konsulenten</a:t>
            </a:r>
          </a:p>
          <a:p>
            <a:pPr marL="0" indent="0">
              <a:buNone/>
            </a:pPr>
            <a:r>
              <a:rPr lang="da-DK" dirty="0"/>
              <a:t>Ingen geografisk fokus</a:t>
            </a:r>
          </a:p>
          <a:p>
            <a:r>
              <a:rPr lang="da-DK" dirty="0"/>
              <a:t>To temaer</a:t>
            </a:r>
          </a:p>
          <a:p>
            <a:r>
              <a:rPr lang="da-DK" b="1" dirty="0"/>
              <a:t>Udviklingsindsats</a:t>
            </a:r>
          </a:p>
          <a:p>
            <a:r>
              <a:rPr lang="da-DK" dirty="0"/>
              <a:t>Variation i </a:t>
            </a:r>
            <a:r>
              <a:rPr lang="da-DK" dirty="0" err="1"/>
              <a:t>teamer</a:t>
            </a:r>
            <a:endParaRPr lang="da-DK" dirty="0"/>
          </a:p>
          <a:p>
            <a:r>
              <a:rPr lang="da-DK" b="1" dirty="0"/>
              <a:t>Medborgerindsats</a:t>
            </a:r>
            <a:endParaRPr lang="da-DK" sz="1800" b="1" dirty="0"/>
          </a:p>
          <a:p>
            <a:r>
              <a:rPr lang="da-DK" b="1" dirty="0"/>
              <a:t>Small </a:t>
            </a:r>
            <a:r>
              <a:rPr lang="da-DK" b="1" dirty="0" err="1"/>
              <a:t>scale</a:t>
            </a:r>
            <a:r>
              <a:rPr lang="da-DK" b="1" dirty="0"/>
              <a:t> projekter</a:t>
            </a:r>
          </a:p>
          <a:p>
            <a:pPr marL="228600" lvl="1" indent="0">
              <a:buNone/>
            </a:pPr>
            <a:endParaRPr lang="da-DK" sz="1800" dirty="0"/>
          </a:p>
        </p:txBody>
      </p:sp>
      <p:sp>
        <p:nvSpPr>
          <p:cNvPr id="5" name="Højre klammeparentes 4"/>
          <p:cNvSpPr/>
          <p:nvPr/>
        </p:nvSpPr>
        <p:spPr>
          <a:xfrm>
            <a:off x="4436078" y="3571112"/>
            <a:ext cx="333633" cy="667265"/>
          </a:xfrm>
          <a:prstGeom prst="righ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6" name="Tekstboks 5"/>
          <p:cNvSpPr txBox="1"/>
          <p:nvPr/>
        </p:nvSpPr>
        <p:spPr>
          <a:xfrm>
            <a:off x="4695569" y="3694680"/>
            <a:ext cx="1207542" cy="369332"/>
          </a:xfrm>
          <a:prstGeom prst="rect">
            <a:avLst/>
          </a:prstGeom>
          <a:noFill/>
        </p:spPr>
        <p:txBody>
          <a:bodyPr wrap="square" rtlCol="0">
            <a:spAutoFit/>
          </a:bodyPr>
          <a:lstStyle/>
          <a:p>
            <a:r>
              <a:rPr lang="da-DK" dirty="0" err="1"/>
              <a:t>App</a:t>
            </a:r>
            <a:r>
              <a:rPr lang="da-DK" dirty="0"/>
              <a:t>. 50%</a:t>
            </a:r>
          </a:p>
        </p:txBody>
      </p:sp>
      <p:sp>
        <p:nvSpPr>
          <p:cNvPr id="8" name="Tekstboks 7"/>
          <p:cNvSpPr txBox="1"/>
          <p:nvPr/>
        </p:nvSpPr>
        <p:spPr>
          <a:xfrm>
            <a:off x="4699685" y="4699713"/>
            <a:ext cx="1207542" cy="369332"/>
          </a:xfrm>
          <a:prstGeom prst="rect">
            <a:avLst/>
          </a:prstGeom>
          <a:noFill/>
        </p:spPr>
        <p:txBody>
          <a:bodyPr wrap="square" rtlCol="0">
            <a:spAutoFit/>
          </a:bodyPr>
          <a:lstStyle/>
          <a:p>
            <a:r>
              <a:rPr lang="da-DK" dirty="0" err="1"/>
              <a:t>App</a:t>
            </a:r>
            <a:r>
              <a:rPr lang="da-DK" dirty="0"/>
              <a:t>. 50%</a:t>
            </a:r>
          </a:p>
        </p:txBody>
      </p:sp>
      <p:sp>
        <p:nvSpPr>
          <p:cNvPr id="9" name="Højre klammeparentes 8"/>
          <p:cNvSpPr/>
          <p:nvPr/>
        </p:nvSpPr>
        <p:spPr>
          <a:xfrm>
            <a:off x="4466967" y="4386652"/>
            <a:ext cx="319217" cy="1025608"/>
          </a:xfrm>
          <a:prstGeom prst="righ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pic>
        <p:nvPicPr>
          <p:cNvPr id="102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38888" y="2684614"/>
            <a:ext cx="5338247" cy="3762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56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00"/>
          </a:solidFill>
        </p:spPr>
        <p:txBody>
          <a:bodyPr/>
          <a:lstStyle/>
          <a:p>
            <a:r>
              <a:rPr lang="da-DK" dirty="0"/>
              <a:t>Tre SCENARIER. B</a:t>
            </a:r>
            <a:br>
              <a:rPr lang="da-DK" dirty="0"/>
            </a:br>
            <a:r>
              <a:rPr lang="da-DK" dirty="0"/>
              <a:t>KONSULENTEN</a:t>
            </a:r>
          </a:p>
        </p:txBody>
      </p:sp>
      <p:sp>
        <p:nvSpPr>
          <p:cNvPr id="3" name="Pladsholder til indhold 2"/>
          <p:cNvSpPr>
            <a:spLocks noGrp="1"/>
          </p:cNvSpPr>
          <p:nvPr>
            <p:ph sz="half" idx="1"/>
          </p:nvPr>
        </p:nvSpPr>
        <p:spPr/>
        <p:txBody>
          <a:bodyPr>
            <a:normAutofit/>
          </a:bodyPr>
          <a:lstStyle/>
          <a:p>
            <a:pPr marL="0" indent="0">
              <a:buNone/>
            </a:pPr>
            <a:r>
              <a:rPr lang="da-DK" sz="2400" dirty="0"/>
              <a:t>Scenarie B</a:t>
            </a:r>
          </a:p>
          <a:p>
            <a:r>
              <a:rPr lang="da-DK" sz="2400" dirty="0"/>
              <a:t>Total frihed på geografi og temaer</a:t>
            </a:r>
          </a:p>
          <a:p>
            <a:r>
              <a:rPr lang="da-DK" sz="2400" dirty="0"/>
              <a:t>Medborgerindsats dominerer</a:t>
            </a:r>
            <a:endParaRPr lang="da-DK" sz="2400" b="1" dirty="0"/>
          </a:p>
          <a:p>
            <a:r>
              <a:rPr lang="da-DK" sz="2400" dirty="0"/>
              <a:t>Få small </a:t>
            </a:r>
            <a:r>
              <a:rPr lang="da-DK" sz="2400" dirty="0" err="1"/>
              <a:t>scale</a:t>
            </a:r>
            <a:r>
              <a:rPr lang="da-DK" sz="2400" dirty="0"/>
              <a:t> projekter</a:t>
            </a:r>
          </a:p>
          <a:p>
            <a:r>
              <a:rPr lang="da-DK" sz="2400" dirty="0"/>
              <a:t>Et eller to Udviklingsprojekter</a:t>
            </a:r>
            <a:endParaRPr lang="da-DK" sz="2400" b="1"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38888" y="2647723"/>
            <a:ext cx="5437476" cy="3926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594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ladsholder til indhold 4">
            <a:extLst>
              <a:ext uri="{FF2B5EF4-FFF2-40B4-BE49-F238E27FC236}">
                <a16:creationId xmlns:a16="http://schemas.microsoft.com/office/drawing/2014/main" id="{43BBC48E-DDCA-D34D-A780-A657803749E1}"/>
              </a:ext>
            </a:extLst>
          </p:cNvPr>
          <p:cNvPicPr>
            <a:picLocks noChangeAspect="1"/>
          </p:cNvPicPr>
          <p:nvPr/>
        </p:nvPicPr>
        <p:blipFill>
          <a:blip r:embed="rId2"/>
          <a:stretch>
            <a:fillRect/>
          </a:stretch>
        </p:blipFill>
        <p:spPr>
          <a:xfrm>
            <a:off x="185738" y="434899"/>
            <a:ext cx="11415712" cy="6251652"/>
          </a:xfrm>
          <a:prstGeom prst="rect">
            <a:avLst/>
          </a:prstGeom>
        </p:spPr>
      </p:pic>
      <p:sp>
        <p:nvSpPr>
          <p:cNvPr id="3" name="Tekstfelt 2">
            <a:extLst>
              <a:ext uri="{FF2B5EF4-FFF2-40B4-BE49-F238E27FC236}">
                <a16:creationId xmlns:a16="http://schemas.microsoft.com/office/drawing/2014/main" id="{09A4781C-7F38-7F41-9595-A52616D43C4E}"/>
              </a:ext>
            </a:extLst>
          </p:cNvPr>
          <p:cNvSpPr txBox="1"/>
          <p:nvPr/>
        </p:nvSpPr>
        <p:spPr>
          <a:xfrm>
            <a:off x="4705815" y="947854"/>
            <a:ext cx="3166946" cy="923330"/>
          </a:xfrm>
          <a:prstGeom prst="rect">
            <a:avLst/>
          </a:prstGeom>
          <a:solidFill>
            <a:srgbClr val="FFFF00"/>
          </a:solidFill>
        </p:spPr>
        <p:txBody>
          <a:bodyPr wrap="square" rtlCol="0">
            <a:spAutoFit/>
          </a:bodyPr>
          <a:lstStyle/>
          <a:p>
            <a:r>
              <a:rPr lang="da-DK" dirty="0"/>
              <a:t>BESTYRELSENS BESLUTNING </a:t>
            </a:r>
          </a:p>
          <a:p>
            <a:pPr algn="ctr"/>
            <a:r>
              <a:rPr lang="da-DK" dirty="0"/>
              <a:t>STRATEGIER UNDER UDARBEJDELSE</a:t>
            </a:r>
          </a:p>
        </p:txBody>
      </p:sp>
    </p:spTree>
    <p:extLst>
      <p:ext uri="{BB962C8B-B14F-4D97-AF65-F5344CB8AC3E}">
        <p14:creationId xmlns:p14="http://schemas.microsoft.com/office/powerpoint/2010/main" val="92589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58ACA1-B0A7-1346-8707-A8D86D4FEF33}"/>
              </a:ext>
            </a:extLst>
          </p:cNvPr>
          <p:cNvSpPr>
            <a:spLocks noGrp="1"/>
          </p:cNvSpPr>
          <p:nvPr>
            <p:ph type="title"/>
          </p:nvPr>
        </p:nvSpPr>
        <p:spPr>
          <a:xfrm>
            <a:off x="2186531" y="184106"/>
            <a:ext cx="7729728" cy="1188720"/>
          </a:xfrm>
          <a:solidFill>
            <a:srgbClr val="FFFF00"/>
          </a:solidFill>
        </p:spPr>
        <p:txBody>
          <a:bodyPr/>
          <a:lstStyle/>
          <a:p>
            <a:r>
              <a:rPr lang="da-DK" dirty="0"/>
              <a:t>INTERN LÆRING 1</a:t>
            </a:r>
          </a:p>
        </p:txBody>
      </p:sp>
      <p:sp>
        <p:nvSpPr>
          <p:cNvPr id="3" name="Pladsholder til indhold 2">
            <a:extLst>
              <a:ext uri="{FF2B5EF4-FFF2-40B4-BE49-F238E27FC236}">
                <a16:creationId xmlns:a16="http://schemas.microsoft.com/office/drawing/2014/main" id="{1ABF9A3A-87E6-6B4D-A7F5-6123EF4A00B9}"/>
              </a:ext>
            </a:extLst>
          </p:cNvPr>
          <p:cNvSpPr>
            <a:spLocks noGrp="1"/>
          </p:cNvSpPr>
          <p:nvPr>
            <p:ph sz="half" idx="1"/>
          </p:nvPr>
        </p:nvSpPr>
        <p:spPr>
          <a:xfrm>
            <a:off x="1581912" y="1750741"/>
            <a:ext cx="4271771" cy="3989285"/>
          </a:xfrm>
        </p:spPr>
        <p:txBody>
          <a:bodyPr>
            <a:normAutofit/>
          </a:bodyPr>
          <a:lstStyle/>
          <a:p>
            <a:r>
              <a:rPr lang="da-DK" sz="2400" dirty="0" err="1"/>
              <a:t>SuG</a:t>
            </a:r>
            <a:r>
              <a:rPr lang="da-DK" sz="2400" dirty="0"/>
              <a:t> skal udvikle og beskrive en læringsmodel for organisationen</a:t>
            </a:r>
          </a:p>
          <a:p>
            <a:endParaRPr lang="da-DK" sz="2400" dirty="0"/>
          </a:p>
          <a:p>
            <a:endParaRPr lang="da-DK" sz="2400" dirty="0"/>
          </a:p>
          <a:p>
            <a:r>
              <a:rPr lang="da-DK" sz="2400" dirty="0"/>
              <a:t>Det første kursus skal have fokus på det tekniske ved projektbeskrivelser/LFA</a:t>
            </a:r>
          </a:p>
          <a:p>
            <a:endParaRPr lang="da-DK" dirty="0"/>
          </a:p>
        </p:txBody>
      </p:sp>
      <p:sp>
        <p:nvSpPr>
          <p:cNvPr id="4" name="Pladsholder til indhold 3">
            <a:extLst>
              <a:ext uri="{FF2B5EF4-FFF2-40B4-BE49-F238E27FC236}">
                <a16:creationId xmlns:a16="http://schemas.microsoft.com/office/drawing/2014/main" id="{D16BD1CD-5937-904E-BA8B-E0826859F41D}"/>
              </a:ext>
            </a:extLst>
          </p:cNvPr>
          <p:cNvSpPr>
            <a:spLocks noGrp="1"/>
          </p:cNvSpPr>
          <p:nvPr>
            <p:ph sz="half" idx="2"/>
          </p:nvPr>
        </p:nvSpPr>
        <p:spPr>
          <a:xfrm>
            <a:off x="6338315" y="1650379"/>
            <a:ext cx="4270247" cy="4795025"/>
          </a:xfrm>
        </p:spPr>
        <p:txBody>
          <a:bodyPr>
            <a:noAutofit/>
          </a:bodyPr>
          <a:lstStyle/>
          <a:p>
            <a:r>
              <a:rPr lang="en-US" sz="2400" dirty="0" err="1"/>
              <a:t>Når</a:t>
            </a:r>
            <a:r>
              <a:rPr lang="en-US" sz="2400" dirty="0"/>
              <a:t> </a:t>
            </a:r>
            <a:r>
              <a:rPr lang="en-US" sz="2400" dirty="0" err="1"/>
              <a:t>en</a:t>
            </a:r>
            <a:r>
              <a:rPr lang="en-US" sz="2400" dirty="0"/>
              <a:t> </a:t>
            </a:r>
            <a:r>
              <a:rPr lang="en-US" sz="2400" dirty="0" err="1"/>
              <a:t>projektidé</a:t>
            </a:r>
            <a:r>
              <a:rPr lang="en-US" sz="2400" dirty="0"/>
              <a:t> </a:t>
            </a:r>
            <a:r>
              <a:rPr lang="en-US" sz="2400" dirty="0" err="1"/>
              <a:t>er</a:t>
            </a:r>
            <a:r>
              <a:rPr lang="en-US" sz="2400" dirty="0"/>
              <a:t> </a:t>
            </a:r>
            <a:r>
              <a:rPr lang="en-US" sz="2400" dirty="0" err="1"/>
              <a:t>blevet</a:t>
            </a:r>
            <a:r>
              <a:rPr lang="en-US" sz="2400" dirty="0"/>
              <a:t> </a:t>
            </a:r>
            <a:r>
              <a:rPr lang="en-US" sz="2400" dirty="0" err="1"/>
              <a:t>godkendt</a:t>
            </a:r>
            <a:r>
              <a:rPr lang="en-US" sz="2400" dirty="0"/>
              <a:t> </a:t>
            </a:r>
            <a:r>
              <a:rPr lang="en-US" sz="2400" dirty="0" err="1"/>
              <a:t>af</a:t>
            </a:r>
            <a:r>
              <a:rPr lang="en-US" sz="2400" dirty="0"/>
              <a:t> </a:t>
            </a:r>
            <a:r>
              <a:rPr lang="en-US" sz="2400" dirty="0" err="1"/>
              <a:t>afdelingen</a:t>
            </a:r>
            <a:r>
              <a:rPr lang="en-US" sz="2400" dirty="0"/>
              <a:t>, </a:t>
            </a:r>
            <a:r>
              <a:rPr lang="en-US" sz="2400" dirty="0" err="1"/>
              <a:t>vil</a:t>
            </a:r>
            <a:r>
              <a:rPr lang="en-US" sz="2400" dirty="0"/>
              <a:t> to </a:t>
            </a:r>
            <a:r>
              <a:rPr lang="en-US" sz="2400" dirty="0" err="1"/>
              <a:t>medlemmer</a:t>
            </a:r>
            <a:r>
              <a:rPr lang="en-US" sz="2400" dirty="0"/>
              <a:t> </a:t>
            </a:r>
            <a:r>
              <a:rPr lang="en-US" sz="2400" dirty="0" err="1"/>
              <a:t>fra</a:t>
            </a:r>
            <a:r>
              <a:rPr lang="en-US" sz="2400" dirty="0"/>
              <a:t> PU </a:t>
            </a:r>
            <a:r>
              <a:rPr lang="en-US" sz="2400" dirty="0" err="1"/>
              <a:t>tage</a:t>
            </a:r>
            <a:r>
              <a:rPr lang="en-US" sz="2400" dirty="0"/>
              <a:t> </a:t>
            </a:r>
            <a:r>
              <a:rPr lang="en-US" sz="2400" dirty="0" err="1"/>
              <a:t>kontakt</a:t>
            </a:r>
            <a:r>
              <a:rPr lang="en-US" sz="2400" dirty="0"/>
              <a:t> </a:t>
            </a:r>
            <a:r>
              <a:rPr lang="en-US" sz="2400" dirty="0" err="1"/>
              <a:t>til</a:t>
            </a:r>
            <a:r>
              <a:rPr lang="en-US" sz="2400" dirty="0"/>
              <a:t> </a:t>
            </a:r>
            <a:r>
              <a:rPr lang="en-US" sz="2400" dirty="0" err="1"/>
              <a:t>projektgruppen</a:t>
            </a:r>
            <a:r>
              <a:rPr lang="en-US" sz="2400" dirty="0"/>
              <a:t> ( PG ) med </a:t>
            </a:r>
            <a:r>
              <a:rPr lang="en-US" sz="2400" dirty="0" err="1"/>
              <a:t>henblik</a:t>
            </a:r>
            <a:r>
              <a:rPr lang="en-US" sz="2400" dirty="0"/>
              <a:t> </a:t>
            </a:r>
            <a:r>
              <a:rPr lang="en-US" sz="2400" dirty="0" err="1"/>
              <a:t>på</a:t>
            </a:r>
            <a:r>
              <a:rPr lang="en-US" sz="2400" dirty="0"/>
              <a:t> </a:t>
            </a:r>
            <a:r>
              <a:rPr lang="en-US" sz="2400" dirty="0" err="1"/>
              <a:t>en</a:t>
            </a:r>
            <a:r>
              <a:rPr lang="en-US" sz="2400" dirty="0"/>
              <a:t> </a:t>
            </a:r>
            <a:r>
              <a:rPr lang="en-US" sz="2400" dirty="0" err="1"/>
              <a:t>grundig</a:t>
            </a:r>
            <a:r>
              <a:rPr lang="en-US" sz="2400" dirty="0"/>
              <a:t> </a:t>
            </a:r>
            <a:r>
              <a:rPr lang="en-US" sz="2400" dirty="0" err="1"/>
              <a:t>diskussion</a:t>
            </a:r>
            <a:r>
              <a:rPr lang="en-US" sz="2400" dirty="0"/>
              <a:t> </a:t>
            </a:r>
            <a:r>
              <a:rPr lang="en-US" sz="2400" dirty="0" err="1"/>
              <a:t>af</a:t>
            </a:r>
            <a:r>
              <a:rPr lang="en-US" sz="2400" dirty="0"/>
              <a:t> </a:t>
            </a:r>
            <a:r>
              <a:rPr lang="en-US" sz="2400" dirty="0" err="1"/>
              <a:t>LFA’en</a:t>
            </a:r>
            <a:endParaRPr lang="en-US" sz="2400" dirty="0"/>
          </a:p>
          <a:p>
            <a:r>
              <a:rPr lang="en-US" sz="2400"/>
              <a:t>Flere </a:t>
            </a:r>
            <a:r>
              <a:rPr lang="en-US" sz="2400" dirty="0" err="1"/>
              <a:t>medlemmer</a:t>
            </a:r>
            <a:r>
              <a:rPr lang="en-US" sz="2400" dirty="0"/>
              <a:t> </a:t>
            </a:r>
            <a:r>
              <a:rPr lang="en-US" sz="2400" dirty="0" err="1"/>
              <a:t>af</a:t>
            </a:r>
            <a:r>
              <a:rPr lang="en-US" sz="2400" dirty="0"/>
              <a:t> </a:t>
            </a:r>
            <a:r>
              <a:rPr lang="en-US" sz="2400" dirty="0" err="1"/>
              <a:t>PG’ere</a:t>
            </a:r>
            <a:r>
              <a:rPr lang="en-US" sz="2400" dirty="0"/>
              <a:t> </a:t>
            </a:r>
            <a:r>
              <a:rPr lang="en-US" sz="2400" dirty="0" err="1"/>
              <a:t>trænes</a:t>
            </a:r>
            <a:r>
              <a:rPr lang="en-US" sz="2400" dirty="0"/>
              <a:t> </a:t>
            </a:r>
            <a:r>
              <a:rPr lang="en-US" sz="2400" dirty="0" err="1"/>
              <a:t>i</a:t>
            </a:r>
            <a:r>
              <a:rPr lang="en-US" sz="2400" dirty="0"/>
              <a:t> LFA-</a:t>
            </a:r>
            <a:r>
              <a:rPr lang="en-US" sz="2400" dirty="0" err="1"/>
              <a:t>metoden</a:t>
            </a:r>
            <a:endParaRPr lang="en-US" sz="2400" dirty="0"/>
          </a:p>
          <a:p>
            <a:r>
              <a:rPr lang="da-DK" sz="2400" dirty="0"/>
              <a:t>Gruppen vil kontakte andre </a:t>
            </a:r>
            <a:r>
              <a:rPr lang="da-DK" sz="2400" dirty="0" err="1"/>
              <a:t>PG’ere</a:t>
            </a:r>
            <a:r>
              <a:rPr lang="da-DK" sz="2400" dirty="0"/>
              <a:t> med projekter der ligner for at sikre en god erfaringsudveksling.</a:t>
            </a:r>
          </a:p>
        </p:txBody>
      </p:sp>
    </p:spTree>
    <p:extLst>
      <p:ext uri="{BB962C8B-B14F-4D97-AF65-F5344CB8AC3E}">
        <p14:creationId xmlns:p14="http://schemas.microsoft.com/office/powerpoint/2010/main" val="37967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CA11AE-7672-EB4E-8DD5-1A439ED2B651}"/>
              </a:ext>
            </a:extLst>
          </p:cNvPr>
          <p:cNvSpPr>
            <a:spLocks noGrp="1"/>
          </p:cNvSpPr>
          <p:nvPr>
            <p:ph type="title"/>
          </p:nvPr>
        </p:nvSpPr>
        <p:spPr>
          <a:xfrm>
            <a:off x="2186531" y="206409"/>
            <a:ext cx="7729728" cy="1188720"/>
          </a:xfrm>
          <a:solidFill>
            <a:srgbClr val="FFFF00"/>
          </a:solidFill>
        </p:spPr>
        <p:txBody>
          <a:bodyPr/>
          <a:lstStyle/>
          <a:p>
            <a:r>
              <a:rPr lang="da-DK" dirty="0"/>
              <a:t>INTERN LÆRING 11</a:t>
            </a:r>
          </a:p>
        </p:txBody>
      </p:sp>
      <p:sp>
        <p:nvSpPr>
          <p:cNvPr id="3" name="Pladsholder til indhold 2">
            <a:extLst>
              <a:ext uri="{FF2B5EF4-FFF2-40B4-BE49-F238E27FC236}">
                <a16:creationId xmlns:a16="http://schemas.microsoft.com/office/drawing/2014/main" id="{4935A4C0-E076-C44E-BF3F-D2D9466D6002}"/>
              </a:ext>
            </a:extLst>
          </p:cNvPr>
          <p:cNvSpPr>
            <a:spLocks noGrp="1"/>
          </p:cNvSpPr>
          <p:nvPr>
            <p:ph sz="half" idx="1"/>
          </p:nvPr>
        </p:nvSpPr>
        <p:spPr>
          <a:xfrm>
            <a:off x="1581912" y="1761893"/>
            <a:ext cx="4271771" cy="3978133"/>
          </a:xfrm>
        </p:spPr>
        <p:txBody>
          <a:bodyPr>
            <a:normAutofit/>
          </a:bodyPr>
          <a:lstStyle/>
          <a:p>
            <a:r>
              <a:rPr lang="da-DK" sz="2400" u="sng" dirty="0"/>
              <a:t>Kvalitetssikring</a:t>
            </a:r>
            <a:endParaRPr lang="da-DK" sz="2400" dirty="0"/>
          </a:p>
          <a:p>
            <a:endParaRPr lang="da-DK" dirty="0"/>
          </a:p>
        </p:txBody>
      </p:sp>
      <p:sp>
        <p:nvSpPr>
          <p:cNvPr id="4" name="Pladsholder til indhold 3">
            <a:extLst>
              <a:ext uri="{FF2B5EF4-FFF2-40B4-BE49-F238E27FC236}">
                <a16:creationId xmlns:a16="http://schemas.microsoft.com/office/drawing/2014/main" id="{5C71A1F4-E224-3F41-90D5-2D2107126242}"/>
              </a:ext>
            </a:extLst>
          </p:cNvPr>
          <p:cNvSpPr>
            <a:spLocks noGrp="1"/>
          </p:cNvSpPr>
          <p:nvPr>
            <p:ph sz="half" idx="2"/>
          </p:nvPr>
        </p:nvSpPr>
        <p:spPr>
          <a:xfrm>
            <a:off x="6338315" y="1628078"/>
            <a:ext cx="4270247" cy="4427034"/>
          </a:xfrm>
        </p:spPr>
        <p:txBody>
          <a:bodyPr>
            <a:noAutofit/>
          </a:bodyPr>
          <a:lstStyle/>
          <a:p>
            <a:r>
              <a:rPr lang="da-DK" sz="2400" dirty="0"/>
              <a:t>To medlemmer af PU vil 2 gange give råd og vejledning. </a:t>
            </a:r>
          </a:p>
          <a:p>
            <a:r>
              <a:rPr lang="en-US" sz="2400" dirty="0"/>
              <a:t>1. </a:t>
            </a:r>
            <a:r>
              <a:rPr lang="en-US" sz="2400" dirty="0" err="1"/>
              <a:t>Når</a:t>
            </a:r>
            <a:r>
              <a:rPr lang="en-US" sz="2400" dirty="0"/>
              <a:t> </a:t>
            </a:r>
            <a:r>
              <a:rPr lang="en-US" sz="2400" dirty="0" err="1"/>
              <a:t>det</a:t>
            </a:r>
            <a:r>
              <a:rPr lang="en-US" sz="2400" dirty="0"/>
              <a:t> </a:t>
            </a:r>
            <a:r>
              <a:rPr lang="en-US" sz="2400" dirty="0" err="1"/>
              <a:t>første</a:t>
            </a:r>
            <a:r>
              <a:rPr lang="en-US" sz="2400" dirty="0"/>
              <a:t> </a:t>
            </a:r>
            <a:r>
              <a:rPr lang="en-US" sz="2400" dirty="0" err="1"/>
              <a:t>udkast</a:t>
            </a:r>
            <a:r>
              <a:rPr lang="en-US" sz="2400" dirty="0"/>
              <a:t> </a:t>
            </a:r>
            <a:r>
              <a:rPr lang="en-US" sz="2400" dirty="0" err="1"/>
              <a:t>er</a:t>
            </a:r>
            <a:r>
              <a:rPr lang="en-US" sz="2400" dirty="0"/>
              <a:t> </a:t>
            </a:r>
            <a:r>
              <a:rPr lang="en-US" sz="2400" dirty="0" err="1"/>
              <a:t>udarbejdet</a:t>
            </a:r>
            <a:endParaRPr lang="da-DK" sz="2400" dirty="0"/>
          </a:p>
          <a:p>
            <a:r>
              <a:rPr lang="en-US" sz="2400" dirty="0"/>
              <a:t>2. </a:t>
            </a:r>
            <a:r>
              <a:rPr lang="en-US" sz="2400" dirty="0" err="1"/>
              <a:t>Efter</a:t>
            </a:r>
            <a:r>
              <a:rPr lang="en-US" sz="2400" dirty="0"/>
              <a:t> at </a:t>
            </a:r>
            <a:r>
              <a:rPr lang="en-US" sz="2400" dirty="0" err="1"/>
              <a:t>rådene</a:t>
            </a:r>
            <a:r>
              <a:rPr lang="en-US" sz="2400" dirty="0"/>
              <a:t> </a:t>
            </a:r>
            <a:r>
              <a:rPr lang="en-US" sz="2400" dirty="0" err="1"/>
              <a:t>fra</a:t>
            </a:r>
            <a:r>
              <a:rPr lang="en-US" sz="2400" dirty="0"/>
              <a:t> CISU </a:t>
            </a:r>
            <a:r>
              <a:rPr lang="en-US" sz="2400" dirty="0" err="1"/>
              <a:t>er</a:t>
            </a:r>
            <a:r>
              <a:rPr lang="en-US" sz="2400" dirty="0"/>
              <a:t> </a:t>
            </a:r>
            <a:r>
              <a:rPr lang="en-US" sz="2400" dirty="0" err="1"/>
              <a:t>blevet</a:t>
            </a:r>
            <a:r>
              <a:rPr lang="en-US" sz="2400" dirty="0"/>
              <a:t> </a:t>
            </a:r>
            <a:r>
              <a:rPr lang="en-US" sz="2400" dirty="0" err="1"/>
              <a:t>indarbejdet</a:t>
            </a:r>
            <a:r>
              <a:rPr lang="en-US" sz="2400" dirty="0"/>
              <a:t> </a:t>
            </a:r>
            <a:r>
              <a:rPr lang="en-US" sz="2400" dirty="0" err="1"/>
              <a:t>i</a:t>
            </a:r>
            <a:r>
              <a:rPr lang="en-US" sz="2400" dirty="0"/>
              <a:t> </a:t>
            </a:r>
            <a:r>
              <a:rPr lang="en-US" sz="2400" dirty="0" err="1"/>
              <a:t>ansøgningen</a:t>
            </a:r>
            <a:r>
              <a:rPr lang="en-US" sz="2400" dirty="0"/>
              <a:t> </a:t>
            </a:r>
            <a:r>
              <a:rPr lang="en-US" sz="2400" dirty="0" err="1"/>
              <a:t>og</a:t>
            </a:r>
            <a:r>
              <a:rPr lang="en-US" sz="2400" dirty="0"/>
              <a:t> </a:t>
            </a:r>
            <a:r>
              <a:rPr lang="en-US" sz="2400" dirty="0" err="1"/>
              <a:t>før</a:t>
            </a:r>
            <a:r>
              <a:rPr lang="en-US" sz="2400" dirty="0"/>
              <a:t> </a:t>
            </a:r>
            <a:r>
              <a:rPr lang="en-US" sz="2400" dirty="0" err="1"/>
              <a:t>projektansøgningen</a:t>
            </a:r>
            <a:r>
              <a:rPr lang="en-US" sz="2400" dirty="0"/>
              <a:t> </a:t>
            </a:r>
            <a:r>
              <a:rPr lang="en-US" sz="2400" dirty="0" err="1"/>
              <a:t>sendes</a:t>
            </a:r>
            <a:r>
              <a:rPr lang="en-US" sz="2400" dirty="0"/>
              <a:t> </a:t>
            </a:r>
            <a:r>
              <a:rPr lang="en-US" sz="2400" dirty="0" err="1"/>
              <a:t>til</a:t>
            </a:r>
            <a:r>
              <a:rPr lang="en-US" sz="2400" dirty="0"/>
              <a:t> </a:t>
            </a:r>
            <a:r>
              <a:rPr lang="en-US" sz="2400" dirty="0" err="1"/>
              <a:t>bestyrelsen</a:t>
            </a:r>
            <a:r>
              <a:rPr lang="en-US" sz="2400" dirty="0"/>
              <a:t> </a:t>
            </a:r>
            <a:r>
              <a:rPr lang="en-US" sz="2400" dirty="0" err="1"/>
              <a:t>til</a:t>
            </a:r>
            <a:r>
              <a:rPr lang="en-US" sz="2400" dirty="0"/>
              <a:t> </a:t>
            </a:r>
            <a:r>
              <a:rPr lang="en-US" sz="2400" dirty="0" err="1"/>
              <a:t>godkendes</a:t>
            </a:r>
            <a:endParaRPr lang="en-US" sz="2400" dirty="0"/>
          </a:p>
          <a:p>
            <a:r>
              <a:rPr lang="en-US" sz="2400" dirty="0"/>
              <a:t>3. Der </a:t>
            </a:r>
            <a:r>
              <a:rPr lang="en-US" sz="2400" dirty="0" err="1"/>
              <a:t>er</a:t>
            </a:r>
            <a:r>
              <a:rPr lang="en-US" sz="2400" dirty="0"/>
              <a:t> </a:t>
            </a:r>
            <a:r>
              <a:rPr lang="en-US" sz="2400" dirty="0" err="1"/>
              <a:t>særlige</a:t>
            </a:r>
            <a:r>
              <a:rPr lang="en-US" sz="2400" dirty="0"/>
              <a:t> </a:t>
            </a:r>
            <a:r>
              <a:rPr lang="en-US" sz="2400" dirty="0" err="1"/>
              <a:t>regler</a:t>
            </a:r>
            <a:r>
              <a:rPr lang="en-US" sz="2400" dirty="0"/>
              <a:t> for </a:t>
            </a:r>
            <a:r>
              <a:rPr lang="en-US" sz="2400" dirty="0" err="1"/>
              <a:t>genansøgninger</a:t>
            </a:r>
            <a:endParaRPr lang="da-DK" sz="2400" dirty="0"/>
          </a:p>
        </p:txBody>
      </p:sp>
    </p:spTree>
    <p:extLst>
      <p:ext uri="{BB962C8B-B14F-4D97-AF65-F5344CB8AC3E}">
        <p14:creationId xmlns:p14="http://schemas.microsoft.com/office/powerpoint/2010/main" val="402478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4DCF05-B7BA-F04E-9AC1-11EBBAABC57E}"/>
              </a:ext>
            </a:extLst>
          </p:cNvPr>
          <p:cNvSpPr>
            <a:spLocks noGrp="1"/>
          </p:cNvSpPr>
          <p:nvPr>
            <p:ph type="title"/>
          </p:nvPr>
        </p:nvSpPr>
        <p:spPr>
          <a:xfrm>
            <a:off x="2231136" y="211874"/>
            <a:ext cx="7729728" cy="1237786"/>
          </a:xfrm>
          <a:solidFill>
            <a:srgbClr val="FFFF00"/>
          </a:solidFill>
        </p:spPr>
        <p:txBody>
          <a:bodyPr/>
          <a:lstStyle/>
          <a:p>
            <a:r>
              <a:rPr lang="da-DK" dirty="0"/>
              <a:t>INTERN LÆRING 111</a:t>
            </a:r>
          </a:p>
        </p:txBody>
      </p:sp>
      <p:sp>
        <p:nvSpPr>
          <p:cNvPr id="3" name="Pladsholder til indhold 2">
            <a:extLst>
              <a:ext uri="{FF2B5EF4-FFF2-40B4-BE49-F238E27FC236}">
                <a16:creationId xmlns:a16="http://schemas.microsoft.com/office/drawing/2014/main" id="{BA7C248D-AB5A-874C-AE45-F5A85E7A1318}"/>
              </a:ext>
            </a:extLst>
          </p:cNvPr>
          <p:cNvSpPr>
            <a:spLocks noGrp="1"/>
          </p:cNvSpPr>
          <p:nvPr>
            <p:ph sz="half" idx="1"/>
          </p:nvPr>
        </p:nvSpPr>
        <p:spPr>
          <a:xfrm>
            <a:off x="1581912" y="1728439"/>
            <a:ext cx="4271771" cy="4011587"/>
          </a:xfrm>
        </p:spPr>
        <p:txBody>
          <a:bodyPr/>
          <a:lstStyle/>
          <a:p>
            <a:r>
              <a:rPr lang="da-DK" sz="2400" u="sng" dirty="0"/>
              <a:t>Systematisk læringsproces</a:t>
            </a:r>
          </a:p>
          <a:p>
            <a:endParaRPr lang="da-DK" dirty="0"/>
          </a:p>
        </p:txBody>
      </p:sp>
      <p:sp>
        <p:nvSpPr>
          <p:cNvPr id="4" name="Pladsholder til indhold 3">
            <a:extLst>
              <a:ext uri="{FF2B5EF4-FFF2-40B4-BE49-F238E27FC236}">
                <a16:creationId xmlns:a16="http://schemas.microsoft.com/office/drawing/2014/main" id="{909D0DA5-C51E-F847-ADFC-C3101E0B0594}"/>
              </a:ext>
            </a:extLst>
          </p:cNvPr>
          <p:cNvSpPr>
            <a:spLocks noGrp="1"/>
          </p:cNvSpPr>
          <p:nvPr>
            <p:ph sz="half" idx="2"/>
          </p:nvPr>
        </p:nvSpPr>
        <p:spPr>
          <a:xfrm>
            <a:off x="6338315" y="1628078"/>
            <a:ext cx="4270247" cy="4111948"/>
          </a:xfrm>
        </p:spPr>
        <p:txBody>
          <a:bodyPr/>
          <a:lstStyle/>
          <a:p>
            <a:r>
              <a:rPr lang="en-US" sz="2400" dirty="0" err="1"/>
              <a:t>Projekter</a:t>
            </a:r>
            <a:r>
              <a:rPr lang="en-US" sz="2400" dirty="0"/>
              <a:t> der </a:t>
            </a:r>
            <a:r>
              <a:rPr lang="en-US" sz="2400" dirty="0" err="1"/>
              <a:t>ligner</a:t>
            </a:r>
            <a:r>
              <a:rPr lang="en-US" sz="2400" dirty="0"/>
              <a:t> </a:t>
            </a:r>
            <a:r>
              <a:rPr lang="en-US" sz="2400" dirty="0" err="1"/>
              <a:t>hinanden</a:t>
            </a:r>
            <a:r>
              <a:rPr lang="en-US" sz="2400" dirty="0"/>
              <a:t>, </a:t>
            </a:r>
            <a:r>
              <a:rPr lang="en-US" sz="2400" dirty="0" err="1"/>
              <a:t>som</a:t>
            </a:r>
            <a:r>
              <a:rPr lang="en-US" sz="2400" dirty="0"/>
              <a:t> </a:t>
            </a:r>
            <a:r>
              <a:rPr lang="en-US" sz="2400" dirty="0" err="1"/>
              <a:t>er</a:t>
            </a:r>
            <a:r>
              <a:rPr lang="en-US" sz="2400" dirty="0"/>
              <a:t> under </a:t>
            </a:r>
            <a:r>
              <a:rPr lang="en-US" sz="2400" dirty="0" err="1"/>
              <a:t>implementering</a:t>
            </a:r>
            <a:r>
              <a:rPr lang="en-US" sz="2400" dirty="0"/>
              <a:t> </a:t>
            </a:r>
            <a:r>
              <a:rPr lang="en-US" sz="2400" dirty="0" err="1"/>
              <a:t>eller</a:t>
            </a:r>
            <a:r>
              <a:rPr lang="en-US" sz="2400" dirty="0"/>
              <a:t> </a:t>
            </a:r>
            <a:r>
              <a:rPr lang="en-US" sz="2400" dirty="0" err="1"/>
              <a:t>afsluttede</a:t>
            </a:r>
            <a:r>
              <a:rPr lang="en-US" sz="2400" dirty="0"/>
              <a:t>  </a:t>
            </a:r>
            <a:r>
              <a:rPr lang="en-US" sz="2400" dirty="0" err="1"/>
              <a:t>inviteres</a:t>
            </a:r>
            <a:r>
              <a:rPr lang="en-US" sz="2400" dirty="0"/>
              <a:t> </a:t>
            </a:r>
            <a:r>
              <a:rPr lang="en-US" sz="2400" dirty="0" err="1"/>
              <a:t>til</a:t>
            </a:r>
            <a:r>
              <a:rPr lang="en-US" sz="2400" dirty="0"/>
              <a:t> et </a:t>
            </a:r>
            <a:r>
              <a:rPr lang="en-US" sz="2400" dirty="0" err="1"/>
              <a:t>årligt</a:t>
            </a:r>
            <a:r>
              <a:rPr lang="en-US" sz="2400" dirty="0"/>
              <a:t> </a:t>
            </a:r>
            <a:r>
              <a:rPr lang="en-US" sz="2400" dirty="0" err="1"/>
              <a:t>erfaringsudvekslingsmøde</a:t>
            </a:r>
            <a:endParaRPr lang="en-US" sz="2400" dirty="0"/>
          </a:p>
          <a:p>
            <a:r>
              <a:rPr lang="en-US" sz="2400" dirty="0" err="1"/>
              <a:t>Alle</a:t>
            </a:r>
            <a:r>
              <a:rPr lang="en-US" sz="2400" dirty="0"/>
              <a:t> </a:t>
            </a:r>
            <a:r>
              <a:rPr lang="en-US" sz="2400" dirty="0" err="1"/>
              <a:t>projekter</a:t>
            </a:r>
            <a:r>
              <a:rPr lang="en-US" sz="2400" dirty="0"/>
              <a:t> </a:t>
            </a:r>
            <a:r>
              <a:rPr lang="en-US" sz="2400" dirty="0" err="1"/>
              <a:t>må</a:t>
            </a:r>
            <a:r>
              <a:rPr lang="en-US" sz="2400" dirty="0"/>
              <a:t> </a:t>
            </a:r>
            <a:r>
              <a:rPr lang="en-US" sz="2400" dirty="0" err="1"/>
              <a:t>i</a:t>
            </a:r>
            <a:r>
              <a:rPr lang="en-US" sz="2400" dirty="0"/>
              <a:t> </a:t>
            </a:r>
            <a:r>
              <a:rPr lang="en-US" sz="2400" dirty="0" err="1"/>
              <a:t>eventuelle</a:t>
            </a:r>
            <a:r>
              <a:rPr lang="en-US" sz="2400" dirty="0"/>
              <a:t> </a:t>
            </a:r>
            <a:r>
              <a:rPr lang="en-US" sz="2400" dirty="0" err="1"/>
              <a:t>statusrapporter</a:t>
            </a:r>
            <a:r>
              <a:rPr lang="en-US" sz="2400" dirty="0"/>
              <a:t> </a:t>
            </a:r>
            <a:r>
              <a:rPr lang="en-US" sz="2400" dirty="0" err="1"/>
              <a:t>og</a:t>
            </a:r>
            <a:r>
              <a:rPr lang="en-US" sz="2400" dirty="0"/>
              <a:t>  </a:t>
            </a:r>
            <a:r>
              <a:rPr lang="en-US" sz="2400" dirty="0" err="1"/>
              <a:t>alle</a:t>
            </a:r>
            <a:r>
              <a:rPr lang="en-US" sz="2400" dirty="0"/>
              <a:t> </a:t>
            </a:r>
            <a:r>
              <a:rPr lang="en-US" sz="2400" dirty="0" err="1"/>
              <a:t>afsluttende</a:t>
            </a:r>
            <a:r>
              <a:rPr lang="en-US" sz="2400" dirty="0"/>
              <a:t> </a:t>
            </a:r>
            <a:r>
              <a:rPr lang="en-US" sz="2400" dirty="0" err="1"/>
              <a:t>rapporter</a:t>
            </a:r>
            <a:r>
              <a:rPr lang="en-US" sz="2400" dirty="0"/>
              <a:t> </a:t>
            </a:r>
            <a:r>
              <a:rPr lang="en-US" sz="2400" dirty="0" err="1"/>
              <a:t>redegøre</a:t>
            </a:r>
            <a:r>
              <a:rPr lang="en-US" sz="2400" dirty="0"/>
              <a:t> for positive </a:t>
            </a:r>
            <a:r>
              <a:rPr lang="en-US" sz="2400" dirty="0" err="1"/>
              <a:t>og</a:t>
            </a:r>
            <a:r>
              <a:rPr lang="en-US" sz="2400" dirty="0"/>
              <a:t> negative </a:t>
            </a:r>
            <a:r>
              <a:rPr lang="en-US" sz="2400" dirty="0" err="1"/>
              <a:t>erfaringer</a:t>
            </a:r>
            <a:endParaRPr lang="en-US" sz="2400" u="sng" dirty="0"/>
          </a:p>
          <a:p>
            <a:pPr marL="0" indent="0">
              <a:buNone/>
            </a:pPr>
            <a:endParaRPr lang="da-DK" dirty="0"/>
          </a:p>
        </p:txBody>
      </p:sp>
    </p:spTree>
    <p:extLst>
      <p:ext uri="{BB962C8B-B14F-4D97-AF65-F5344CB8AC3E}">
        <p14:creationId xmlns:p14="http://schemas.microsoft.com/office/powerpoint/2010/main" val="66382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E2383-6396-424F-AA4C-06C18FBE61D0}"/>
              </a:ext>
            </a:extLst>
          </p:cNvPr>
          <p:cNvSpPr>
            <a:spLocks noGrp="1"/>
          </p:cNvSpPr>
          <p:nvPr>
            <p:ph type="title"/>
          </p:nvPr>
        </p:nvSpPr>
        <p:spPr>
          <a:xfrm>
            <a:off x="2141926" y="228712"/>
            <a:ext cx="7729728" cy="1188720"/>
          </a:xfrm>
          <a:solidFill>
            <a:srgbClr val="FFFF00"/>
          </a:solidFill>
        </p:spPr>
        <p:txBody>
          <a:bodyPr/>
          <a:lstStyle/>
          <a:p>
            <a:r>
              <a:rPr lang="da-DK" dirty="0"/>
              <a:t>MEDLEMMER 1</a:t>
            </a:r>
          </a:p>
        </p:txBody>
      </p:sp>
      <p:sp>
        <p:nvSpPr>
          <p:cNvPr id="3" name="Pladsholder til indhold 2">
            <a:extLst>
              <a:ext uri="{FF2B5EF4-FFF2-40B4-BE49-F238E27FC236}">
                <a16:creationId xmlns:a16="http://schemas.microsoft.com/office/drawing/2014/main" id="{3B63DDA1-3ADD-C048-BA67-DA56175C57AA}"/>
              </a:ext>
            </a:extLst>
          </p:cNvPr>
          <p:cNvSpPr>
            <a:spLocks noGrp="1"/>
          </p:cNvSpPr>
          <p:nvPr>
            <p:ph sz="half" idx="1"/>
          </p:nvPr>
        </p:nvSpPr>
        <p:spPr>
          <a:xfrm>
            <a:off x="1615366" y="1712492"/>
            <a:ext cx="4271771" cy="4654853"/>
          </a:xfrm>
        </p:spPr>
        <p:txBody>
          <a:bodyPr>
            <a:noAutofit/>
          </a:bodyPr>
          <a:lstStyle/>
          <a:p>
            <a:r>
              <a:rPr lang="da-DK" sz="2400" dirty="0"/>
              <a:t>Der skal formuleres en klar strategi for tiltrækning af nye medlemmer</a:t>
            </a:r>
          </a:p>
          <a:p>
            <a:endParaRPr lang="da-DK" sz="2400" dirty="0"/>
          </a:p>
          <a:p>
            <a:endParaRPr lang="da-DK" sz="2400" dirty="0"/>
          </a:p>
          <a:p>
            <a:endParaRPr lang="da-DK" sz="2400" dirty="0"/>
          </a:p>
          <a:p>
            <a:pPr marL="0" indent="0">
              <a:buNone/>
            </a:pPr>
            <a:r>
              <a:rPr lang="en-US" sz="2400" dirty="0"/>
              <a:t>Den </a:t>
            </a:r>
            <a:r>
              <a:rPr lang="en-US" sz="2400" dirty="0" err="1"/>
              <a:t>eksterne</a:t>
            </a:r>
            <a:r>
              <a:rPr lang="en-US" sz="2400" dirty="0"/>
              <a:t> </a:t>
            </a:r>
            <a:r>
              <a:rPr lang="en-US" sz="2400" dirty="0" err="1"/>
              <a:t>informationsstrategi</a:t>
            </a:r>
            <a:r>
              <a:rPr lang="en-US" sz="2400" dirty="0"/>
              <a:t> </a:t>
            </a:r>
            <a:r>
              <a:rPr lang="en-US" sz="2400" dirty="0" err="1"/>
              <a:t>skal</a:t>
            </a:r>
            <a:r>
              <a:rPr lang="en-US" sz="2400" dirty="0"/>
              <a:t> </a:t>
            </a:r>
            <a:r>
              <a:rPr lang="en-US" sz="2400" dirty="0" err="1"/>
              <a:t>suppleres</a:t>
            </a:r>
            <a:r>
              <a:rPr lang="en-US" sz="2400" dirty="0"/>
              <a:t> med </a:t>
            </a:r>
            <a:r>
              <a:rPr lang="en-US" sz="2400" dirty="0" err="1"/>
              <a:t>strategier</a:t>
            </a:r>
            <a:r>
              <a:rPr lang="en-US" sz="2400" dirty="0"/>
              <a:t> I forhold </a:t>
            </a:r>
            <a:r>
              <a:rPr lang="en-US" sz="2400" dirty="0" err="1"/>
              <a:t>til</a:t>
            </a:r>
            <a:r>
              <a:rPr lang="en-US" sz="2400" dirty="0"/>
              <a:t> </a:t>
            </a:r>
            <a:r>
              <a:rPr lang="en-US" sz="2400" dirty="0" err="1"/>
              <a:t>specifikke</a:t>
            </a:r>
            <a:r>
              <a:rPr lang="en-US" sz="2400" dirty="0"/>
              <a:t> </a:t>
            </a:r>
            <a:r>
              <a:rPr lang="en-US" sz="2400" dirty="0" err="1"/>
              <a:t>grupper</a:t>
            </a:r>
            <a:endParaRPr lang="da-DK" sz="2400" dirty="0"/>
          </a:p>
        </p:txBody>
      </p:sp>
      <p:sp>
        <p:nvSpPr>
          <p:cNvPr id="4" name="Pladsholder til indhold 3">
            <a:extLst>
              <a:ext uri="{FF2B5EF4-FFF2-40B4-BE49-F238E27FC236}">
                <a16:creationId xmlns:a16="http://schemas.microsoft.com/office/drawing/2014/main" id="{EA950D1B-922E-0D44-AE0C-B3EE861BA1E4}"/>
              </a:ext>
            </a:extLst>
          </p:cNvPr>
          <p:cNvSpPr>
            <a:spLocks noGrp="1"/>
          </p:cNvSpPr>
          <p:nvPr>
            <p:ph sz="half" idx="2"/>
          </p:nvPr>
        </p:nvSpPr>
        <p:spPr>
          <a:xfrm>
            <a:off x="6338315" y="1712493"/>
            <a:ext cx="4270247" cy="5011692"/>
          </a:xfrm>
        </p:spPr>
        <p:txBody>
          <a:bodyPr>
            <a:noAutofit/>
          </a:bodyPr>
          <a:lstStyle/>
          <a:p>
            <a:r>
              <a:rPr lang="da-DK" sz="2000" dirty="0" err="1"/>
              <a:t>SuG</a:t>
            </a:r>
            <a:r>
              <a:rPr lang="da-DK" sz="2000" dirty="0"/>
              <a:t> vil efter GF færdiggøre en kommunikationsstrategi</a:t>
            </a:r>
          </a:p>
          <a:p>
            <a:r>
              <a:rPr lang="da-DK" sz="2000" dirty="0"/>
              <a:t>Der udarbejdes et digitalt kvalifikationskartotek for alle medlemmer</a:t>
            </a:r>
          </a:p>
          <a:p>
            <a:r>
              <a:rPr lang="da-DK" sz="2000" dirty="0"/>
              <a:t>Afdelingerne må arrangere møder, seminarer mv, der kan tiltrække nye medlemmer men også sikre at medlemmer ikke forsvinder. Man skal være mere klar omkring fokusområder og sammenhæng med projekterne</a:t>
            </a:r>
          </a:p>
          <a:p>
            <a:r>
              <a:rPr lang="da-DK" sz="2000" dirty="0"/>
              <a:t>Kommunikationsstrategien skal være dynamisk og relatere til vores mål og fokusområder</a:t>
            </a:r>
            <a:endParaRPr lang="da-DK" sz="2000" u="sng" dirty="0"/>
          </a:p>
        </p:txBody>
      </p:sp>
    </p:spTree>
    <p:extLst>
      <p:ext uri="{BB962C8B-B14F-4D97-AF65-F5344CB8AC3E}">
        <p14:creationId xmlns:p14="http://schemas.microsoft.com/office/powerpoint/2010/main" val="319637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43A0F-639A-7046-81E6-C0CB735F7DC6}"/>
              </a:ext>
            </a:extLst>
          </p:cNvPr>
          <p:cNvSpPr>
            <a:spLocks noGrp="1"/>
          </p:cNvSpPr>
          <p:nvPr>
            <p:ph type="title"/>
          </p:nvPr>
        </p:nvSpPr>
        <p:spPr>
          <a:xfrm>
            <a:off x="2153077" y="139502"/>
            <a:ext cx="7729728" cy="1188720"/>
          </a:xfrm>
          <a:solidFill>
            <a:srgbClr val="FFFF00"/>
          </a:solidFill>
        </p:spPr>
        <p:txBody>
          <a:bodyPr/>
          <a:lstStyle/>
          <a:p>
            <a:r>
              <a:rPr lang="da-DK" dirty="0"/>
              <a:t>MEDLEMMER 11</a:t>
            </a:r>
          </a:p>
        </p:txBody>
      </p:sp>
      <p:sp>
        <p:nvSpPr>
          <p:cNvPr id="3" name="Pladsholder til indhold 2">
            <a:extLst>
              <a:ext uri="{FF2B5EF4-FFF2-40B4-BE49-F238E27FC236}">
                <a16:creationId xmlns:a16="http://schemas.microsoft.com/office/drawing/2014/main" id="{237BFB8A-6B27-D54E-9145-070999751073}"/>
              </a:ext>
            </a:extLst>
          </p:cNvPr>
          <p:cNvSpPr>
            <a:spLocks noGrp="1"/>
          </p:cNvSpPr>
          <p:nvPr>
            <p:ph sz="half" idx="1"/>
          </p:nvPr>
        </p:nvSpPr>
        <p:spPr>
          <a:xfrm>
            <a:off x="1548459" y="1527717"/>
            <a:ext cx="4271771" cy="3101982"/>
          </a:xfrm>
        </p:spPr>
        <p:txBody>
          <a:bodyPr>
            <a:normAutofit/>
          </a:bodyPr>
          <a:lstStyle/>
          <a:p>
            <a:r>
              <a:rPr lang="en-US" sz="2400" dirty="0" err="1"/>
              <a:t>Initiativer</a:t>
            </a:r>
            <a:r>
              <a:rPr lang="en-US" sz="2400" dirty="0"/>
              <a:t> for at </a:t>
            </a:r>
            <a:r>
              <a:rPr lang="en-US" sz="2400" dirty="0" err="1"/>
              <a:t>introducere</a:t>
            </a:r>
            <a:r>
              <a:rPr lang="en-US" sz="2400" dirty="0"/>
              <a:t> </a:t>
            </a:r>
            <a:r>
              <a:rPr lang="en-US" sz="2400" dirty="0" err="1"/>
              <a:t>nye</a:t>
            </a:r>
            <a:r>
              <a:rPr lang="en-US" sz="2400" dirty="0"/>
              <a:t> </a:t>
            </a:r>
            <a:r>
              <a:rPr lang="en-US" sz="2400" dirty="0" err="1"/>
              <a:t>medlemmer</a:t>
            </a:r>
            <a:r>
              <a:rPr lang="en-US" sz="2400" dirty="0"/>
              <a:t> </a:t>
            </a:r>
            <a:r>
              <a:rPr lang="en-US" sz="2400" dirty="0" err="1"/>
              <a:t>og</a:t>
            </a:r>
            <a:r>
              <a:rPr lang="en-US" sz="2400" dirty="0"/>
              <a:t> </a:t>
            </a:r>
            <a:r>
              <a:rPr lang="en-US" sz="2400" dirty="0" err="1"/>
              <a:t>engagere</a:t>
            </a:r>
            <a:r>
              <a:rPr lang="en-US" sz="2400" dirty="0"/>
              <a:t> </a:t>
            </a:r>
            <a:r>
              <a:rPr lang="en-US" sz="2400" dirty="0" err="1"/>
              <a:t>dem</a:t>
            </a:r>
            <a:r>
              <a:rPr lang="en-US" sz="2400" dirty="0"/>
              <a:t> </a:t>
            </a:r>
            <a:r>
              <a:rPr lang="en-US" sz="2400" dirty="0" err="1"/>
              <a:t>i</a:t>
            </a:r>
            <a:r>
              <a:rPr lang="en-US" sz="2400" dirty="0"/>
              <a:t> </a:t>
            </a:r>
            <a:r>
              <a:rPr lang="en-US" sz="2400" dirty="0" err="1"/>
              <a:t>foreningens</a:t>
            </a:r>
            <a:r>
              <a:rPr lang="en-US" sz="2400" dirty="0"/>
              <a:t> </a:t>
            </a:r>
            <a:r>
              <a:rPr lang="en-US" sz="2400" dirty="0" err="1"/>
              <a:t>aktiviteter</a:t>
            </a:r>
            <a:r>
              <a:rPr lang="en-US" sz="2400" dirty="0"/>
              <a:t> </a:t>
            </a:r>
            <a:r>
              <a:rPr lang="en-US" sz="2400" dirty="0" err="1"/>
              <a:t>skal</a:t>
            </a:r>
            <a:r>
              <a:rPr lang="en-US" sz="2400" dirty="0"/>
              <a:t> </a:t>
            </a:r>
            <a:r>
              <a:rPr lang="en-US" sz="2400" dirty="0" err="1"/>
              <a:t>fornyes</a:t>
            </a:r>
            <a:endParaRPr lang="da-DK" sz="2400" dirty="0"/>
          </a:p>
        </p:txBody>
      </p:sp>
      <p:sp>
        <p:nvSpPr>
          <p:cNvPr id="4" name="Pladsholder til indhold 3">
            <a:extLst>
              <a:ext uri="{FF2B5EF4-FFF2-40B4-BE49-F238E27FC236}">
                <a16:creationId xmlns:a16="http://schemas.microsoft.com/office/drawing/2014/main" id="{0A35EA72-CF7F-8742-8A89-6F7274A0358D}"/>
              </a:ext>
            </a:extLst>
          </p:cNvPr>
          <p:cNvSpPr>
            <a:spLocks noGrp="1"/>
          </p:cNvSpPr>
          <p:nvPr>
            <p:ph sz="half" idx="2"/>
          </p:nvPr>
        </p:nvSpPr>
        <p:spPr>
          <a:xfrm>
            <a:off x="6338315" y="1538868"/>
            <a:ext cx="4270247" cy="4159405"/>
          </a:xfrm>
        </p:spPr>
        <p:txBody>
          <a:bodyPr>
            <a:noAutofit/>
          </a:bodyPr>
          <a:lstStyle/>
          <a:p>
            <a:r>
              <a:rPr lang="da-DK" sz="2000" dirty="0"/>
              <a:t>Der skal laves en offentlig tilgængelig aktivitetskalender over temamøder, foredrag mv.. </a:t>
            </a:r>
            <a:r>
              <a:rPr lang="da-DK" sz="2000" dirty="0" err="1"/>
              <a:t>F.eks</a:t>
            </a:r>
            <a:r>
              <a:rPr lang="da-DK" sz="2000" dirty="0"/>
              <a:t> på FB, hjemmeside.</a:t>
            </a:r>
          </a:p>
          <a:p>
            <a:r>
              <a:rPr lang="en-US" sz="2000" dirty="0" err="1"/>
              <a:t>Afdelingerne</a:t>
            </a:r>
            <a:r>
              <a:rPr lang="en-US" sz="2000" dirty="0"/>
              <a:t> </a:t>
            </a:r>
            <a:r>
              <a:rPr lang="en-US" sz="2000" dirty="0" err="1"/>
              <a:t>skal</a:t>
            </a:r>
            <a:r>
              <a:rPr lang="en-US" sz="2000" dirty="0"/>
              <a:t> </a:t>
            </a:r>
            <a:r>
              <a:rPr lang="en-US" sz="2000" dirty="0" err="1"/>
              <a:t>sikre</a:t>
            </a:r>
            <a:r>
              <a:rPr lang="en-US" sz="2000" dirty="0"/>
              <a:t> at </a:t>
            </a:r>
            <a:r>
              <a:rPr lang="en-US" sz="2000" dirty="0" err="1"/>
              <a:t>projektpræsentationerne</a:t>
            </a:r>
            <a:r>
              <a:rPr lang="en-US" sz="2000" dirty="0"/>
              <a:t> </a:t>
            </a:r>
            <a:r>
              <a:rPr lang="en-US" sz="2000" dirty="0" err="1"/>
              <a:t>opdateres</a:t>
            </a:r>
            <a:r>
              <a:rPr lang="en-US" sz="2000" dirty="0"/>
              <a:t> </a:t>
            </a:r>
            <a:r>
              <a:rPr lang="en-US" sz="2000" dirty="0" err="1"/>
              <a:t>årligt</a:t>
            </a:r>
            <a:r>
              <a:rPr lang="en-US" sz="2000" dirty="0"/>
              <a:t>. </a:t>
            </a:r>
            <a:r>
              <a:rPr lang="en-US" sz="2000" dirty="0" err="1"/>
              <a:t>Ikke</a:t>
            </a:r>
            <a:r>
              <a:rPr lang="en-US" sz="2000" dirty="0"/>
              <a:t> </a:t>
            </a:r>
            <a:r>
              <a:rPr lang="en-US" sz="2000" dirty="0" err="1"/>
              <a:t>kun</a:t>
            </a:r>
            <a:r>
              <a:rPr lang="en-US" sz="2000" dirty="0"/>
              <a:t> med general information men </a:t>
            </a:r>
            <a:r>
              <a:rPr lang="en-US" sz="2000" dirty="0" err="1"/>
              <a:t>også</a:t>
            </a:r>
            <a:r>
              <a:rPr lang="en-US" sz="2000" dirty="0"/>
              <a:t> med </a:t>
            </a:r>
            <a:r>
              <a:rPr lang="en-US" sz="2000" dirty="0" err="1"/>
              <a:t>indhøstede</a:t>
            </a:r>
            <a:r>
              <a:rPr lang="en-US" sz="2000" dirty="0"/>
              <a:t> </a:t>
            </a:r>
            <a:r>
              <a:rPr lang="en-US" sz="2000" dirty="0" err="1"/>
              <a:t>erfaringer</a:t>
            </a:r>
            <a:r>
              <a:rPr lang="en-US" sz="2000" dirty="0"/>
              <a:t> </a:t>
            </a:r>
            <a:endParaRPr lang="da-DK" sz="2000" dirty="0"/>
          </a:p>
          <a:p>
            <a:r>
              <a:rPr lang="da-DK" sz="2000" dirty="0"/>
              <a:t>Der oprettes tværgående tematiske grupper, grupper der går på tværs af landet, der mødes regelmæssigt</a:t>
            </a:r>
          </a:p>
        </p:txBody>
      </p:sp>
    </p:spTree>
    <p:extLst>
      <p:ext uri="{BB962C8B-B14F-4D97-AF65-F5344CB8AC3E}">
        <p14:creationId xmlns:p14="http://schemas.microsoft.com/office/powerpoint/2010/main" val="988048959"/>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Pakke</Template>
  <TotalTime>288</TotalTime>
  <Words>636</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12</vt:i4>
      </vt:variant>
    </vt:vector>
  </HeadingPairs>
  <TitlesOfParts>
    <vt:vector size="15" baseType="lpstr">
      <vt:lpstr>Arial</vt:lpstr>
      <vt:lpstr>Gill Sans MT</vt:lpstr>
      <vt:lpstr>Pakke</vt:lpstr>
      <vt:lpstr>KAPACITETSANALYSE ANBEFALINGER OG HANDLINGER</vt:lpstr>
      <vt:lpstr>TRE SCENARIER. A KONSULENTEN</vt:lpstr>
      <vt:lpstr>Tre SCENARIER. B KONSULENTEN</vt:lpstr>
      <vt:lpstr>PowerPoint-præsentation</vt:lpstr>
      <vt:lpstr>INTERN LÆRING 1</vt:lpstr>
      <vt:lpstr>INTERN LÆRING 11</vt:lpstr>
      <vt:lpstr>INTERN LÆRING 111</vt:lpstr>
      <vt:lpstr>MEDLEMMER 1</vt:lpstr>
      <vt:lpstr>MEDLEMMER 11</vt:lpstr>
      <vt:lpstr>ANDRE TING</vt:lpstr>
      <vt:lpstr>CISU SAFEGUARDING</vt:lpstr>
      <vt:lpstr>SaMMENFATNING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KAPACITETSANALYSE</dc:title>
  <dc:creator>Microsoft Office User</dc:creator>
  <cp:lastModifiedBy>Mette Rostgaard Evald</cp:lastModifiedBy>
  <cp:revision>30</cp:revision>
  <dcterms:created xsi:type="dcterms:W3CDTF">2020-02-24T13:20:12Z</dcterms:created>
  <dcterms:modified xsi:type="dcterms:W3CDTF">2020-08-15T11:10:04Z</dcterms:modified>
</cp:coreProperties>
</file>